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2" r:id="rId7"/>
    <p:sldId id="263" r:id="rId8"/>
    <p:sldId id="261" r:id="rId9"/>
    <p:sldId id="264"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5" d="100"/>
          <a:sy n="95" d="100"/>
        </p:scale>
        <p:origin x="-128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FCF2663-A8F8-134C-B6C2-B306AFD405AC}" type="datetimeFigureOut">
              <a:rPr lang="en-US" smtClean="0"/>
              <a:t>9/11/20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5D23B-BCFF-3F47-917A-55F94183240F}" type="slidenum">
              <a:rPr lang="en-US" smtClean="0"/>
              <a:t>‹#›</a:t>
            </a:fld>
            <a:endParaRPr lang="en-US"/>
          </a:p>
        </p:txBody>
      </p:sp>
    </p:spTree>
    <p:extLst>
      <p:ext uri="{BB962C8B-B14F-4D97-AF65-F5344CB8AC3E}">
        <p14:creationId xmlns:p14="http://schemas.microsoft.com/office/powerpoint/2010/main" val="3774071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F2663-A8F8-134C-B6C2-B306AFD405AC}" type="datetimeFigureOut">
              <a:rPr lang="en-US" smtClean="0"/>
              <a:t>9/11/20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5D23B-BCFF-3F47-917A-55F94183240F}" type="slidenum">
              <a:rPr lang="en-US" smtClean="0"/>
              <a:t>‹#›</a:t>
            </a:fld>
            <a:endParaRPr lang="en-US"/>
          </a:p>
        </p:txBody>
      </p:sp>
    </p:spTree>
    <p:extLst>
      <p:ext uri="{BB962C8B-B14F-4D97-AF65-F5344CB8AC3E}">
        <p14:creationId xmlns:p14="http://schemas.microsoft.com/office/powerpoint/2010/main" val="3359655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F2663-A8F8-134C-B6C2-B306AFD405AC}" type="datetimeFigureOut">
              <a:rPr lang="en-US" smtClean="0"/>
              <a:t>9/11/20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5D23B-BCFF-3F47-917A-55F94183240F}" type="slidenum">
              <a:rPr lang="en-US" smtClean="0"/>
              <a:t>‹#›</a:t>
            </a:fld>
            <a:endParaRPr lang="en-US"/>
          </a:p>
        </p:txBody>
      </p:sp>
    </p:spTree>
    <p:extLst>
      <p:ext uri="{BB962C8B-B14F-4D97-AF65-F5344CB8AC3E}">
        <p14:creationId xmlns:p14="http://schemas.microsoft.com/office/powerpoint/2010/main" val="4130682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FCF2663-A8F8-134C-B6C2-B306AFD405AC}" type="datetimeFigureOut">
              <a:rPr lang="en-US" smtClean="0"/>
              <a:t>9/11/20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5D23B-BCFF-3F47-917A-55F94183240F}" type="slidenum">
              <a:rPr lang="en-US" smtClean="0"/>
              <a:t>‹#›</a:t>
            </a:fld>
            <a:endParaRPr lang="en-US"/>
          </a:p>
        </p:txBody>
      </p:sp>
    </p:spTree>
    <p:extLst>
      <p:ext uri="{BB962C8B-B14F-4D97-AF65-F5344CB8AC3E}">
        <p14:creationId xmlns:p14="http://schemas.microsoft.com/office/powerpoint/2010/main" val="34740125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FCF2663-A8F8-134C-B6C2-B306AFD405AC}" type="datetimeFigureOut">
              <a:rPr lang="en-US" smtClean="0"/>
              <a:t>9/11/20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45D23B-BCFF-3F47-917A-55F94183240F}" type="slidenum">
              <a:rPr lang="en-US" smtClean="0"/>
              <a:t>‹#›</a:t>
            </a:fld>
            <a:endParaRPr lang="en-US"/>
          </a:p>
        </p:txBody>
      </p:sp>
    </p:spTree>
    <p:extLst>
      <p:ext uri="{BB962C8B-B14F-4D97-AF65-F5344CB8AC3E}">
        <p14:creationId xmlns:p14="http://schemas.microsoft.com/office/powerpoint/2010/main" val="30648766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FCF2663-A8F8-134C-B6C2-B306AFD405AC}" type="datetimeFigureOut">
              <a:rPr lang="en-US" smtClean="0"/>
              <a:t>9/11/20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5D23B-BCFF-3F47-917A-55F94183240F}" type="slidenum">
              <a:rPr lang="en-US" smtClean="0"/>
              <a:t>‹#›</a:t>
            </a:fld>
            <a:endParaRPr lang="en-US"/>
          </a:p>
        </p:txBody>
      </p:sp>
    </p:spTree>
    <p:extLst>
      <p:ext uri="{BB962C8B-B14F-4D97-AF65-F5344CB8AC3E}">
        <p14:creationId xmlns:p14="http://schemas.microsoft.com/office/powerpoint/2010/main" val="4115290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FCF2663-A8F8-134C-B6C2-B306AFD405AC}" type="datetimeFigureOut">
              <a:rPr lang="en-US" smtClean="0"/>
              <a:t>9/11/20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45D23B-BCFF-3F47-917A-55F94183240F}" type="slidenum">
              <a:rPr lang="en-US" smtClean="0"/>
              <a:t>‹#›</a:t>
            </a:fld>
            <a:endParaRPr lang="en-US"/>
          </a:p>
        </p:txBody>
      </p:sp>
    </p:spTree>
    <p:extLst>
      <p:ext uri="{BB962C8B-B14F-4D97-AF65-F5344CB8AC3E}">
        <p14:creationId xmlns:p14="http://schemas.microsoft.com/office/powerpoint/2010/main" val="7630756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FCF2663-A8F8-134C-B6C2-B306AFD405AC}" type="datetimeFigureOut">
              <a:rPr lang="en-US" smtClean="0"/>
              <a:t>9/11/20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45D23B-BCFF-3F47-917A-55F94183240F}" type="slidenum">
              <a:rPr lang="en-US" smtClean="0"/>
              <a:t>‹#›</a:t>
            </a:fld>
            <a:endParaRPr lang="en-US"/>
          </a:p>
        </p:txBody>
      </p:sp>
    </p:spTree>
    <p:extLst>
      <p:ext uri="{BB962C8B-B14F-4D97-AF65-F5344CB8AC3E}">
        <p14:creationId xmlns:p14="http://schemas.microsoft.com/office/powerpoint/2010/main" val="387643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CF2663-A8F8-134C-B6C2-B306AFD405AC}" type="datetimeFigureOut">
              <a:rPr lang="en-US" smtClean="0"/>
              <a:t>9/11/20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E45D23B-BCFF-3F47-917A-55F94183240F}" type="slidenum">
              <a:rPr lang="en-US" smtClean="0"/>
              <a:t>‹#›</a:t>
            </a:fld>
            <a:endParaRPr lang="en-US"/>
          </a:p>
        </p:txBody>
      </p:sp>
    </p:spTree>
    <p:extLst>
      <p:ext uri="{BB962C8B-B14F-4D97-AF65-F5344CB8AC3E}">
        <p14:creationId xmlns:p14="http://schemas.microsoft.com/office/powerpoint/2010/main" val="12069723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F2663-A8F8-134C-B6C2-B306AFD405AC}" type="datetimeFigureOut">
              <a:rPr lang="en-US" smtClean="0"/>
              <a:t>9/11/20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5D23B-BCFF-3F47-917A-55F94183240F}" type="slidenum">
              <a:rPr lang="en-US" smtClean="0"/>
              <a:t>‹#›</a:t>
            </a:fld>
            <a:endParaRPr lang="en-US"/>
          </a:p>
        </p:txBody>
      </p:sp>
    </p:spTree>
    <p:extLst>
      <p:ext uri="{BB962C8B-B14F-4D97-AF65-F5344CB8AC3E}">
        <p14:creationId xmlns:p14="http://schemas.microsoft.com/office/powerpoint/2010/main" val="3879321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FCF2663-A8F8-134C-B6C2-B306AFD405AC}" type="datetimeFigureOut">
              <a:rPr lang="en-US" smtClean="0"/>
              <a:t>9/11/20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45D23B-BCFF-3F47-917A-55F94183240F}" type="slidenum">
              <a:rPr lang="en-US" smtClean="0"/>
              <a:t>‹#›</a:t>
            </a:fld>
            <a:endParaRPr lang="en-US"/>
          </a:p>
        </p:txBody>
      </p:sp>
    </p:spTree>
    <p:extLst>
      <p:ext uri="{BB962C8B-B14F-4D97-AF65-F5344CB8AC3E}">
        <p14:creationId xmlns:p14="http://schemas.microsoft.com/office/powerpoint/2010/main" val="425914447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FCF2663-A8F8-134C-B6C2-B306AFD405AC}" type="datetimeFigureOut">
              <a:rPr lang="en-US" smtClean="0"/>
              <a:t>9/11/20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45D23B-BCFF-3F47-917A-55F94183240F}" type="slidenum">
              <a:rPr lang="en-US" smtClean="0"/>
              <a:t>‹#›</a:t>
            </a:fld>
            <a:endParaRPr lang="en-US"/>
          </a:p>
        </p:txBody>
      </p:sp>
    </p:spTree>
    <p:extLst>
      <p:ext uri="{BB962C8B-B14F-4D97-AF65-F5344CB8AC3E}">
        <p14:creationId xmlns:p14="http://schemas.microsoft.com/office/powerpoint/2010/main" val="5701865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Elements of Charge of Commission</a:t>
            </a:r>
            <a:endParaRPr lang="en-US" dirty="0"/>
          </a:p>
        </p:txBody>
      </p:sp>
      <p:sp>
        <p:nvSpPr>
          <p:cNvPr id="3" name="Subtitle 2"/>
          <p:cNvSpPr>
            <a:spLocks noGrp="1"/>
          </p:cNvSpPr>
          <p:nvPr>
            <p:ph type="subTitle" idx="1"/>
          </p:nvPr>
        </p:nvSpPr>
        <p:spPr/>
        <p:txBody>
          <a:bodyPr/>
          <a:lstStyle/>
          <a:p>
            <a:r>
              <a:rPr lang="en-US" dirty="0" smtClean="0"/>
              <a:t>Review by Commission for 9/11/20 Meeting</a:t>
            </a:r>
            <a:endParaRPr lang="en-US" dirty="0"/>
          </a:p>
        </p:txBody>
      </p:sp>
    </p:spTree>
    <p:extLst>
      <p:ext uri="{BB962C8B-B14F-4D97-AF65-F5344CB8AC3E}">
        <p14:creationId xmlns:p14="http://schemas.microsoft.com/office/powerpoint/2010/main" val="26030841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of Commission</a:t>
            </a:r>
            <a:endParaRPr lang="en-US" dirty="0"/>
          </a:p>
        </p:txBody>
      </p:sp>
      <p:sp>
        <p:nvSpPr>
          <p:cNvPr id="3" name="Content Placeholder 2"/>
          <p:cNvSpPr>
            <a:spLocks noGrp="1"/>
          </p:cNvSpPr>
          <p:nvPr>
            <p:ph idx="1"/>
          </p:nvPr>
        </p:nvSpPr>
        <p:spPr/>
        <p:txBody>
          <a:bodyPr/>
          <a:lstStyle/>
          <a:p>
            <a:r>
              <a:rPr lang="en-US" dirty="0"/>
              <a:t>There shall be a special commission to </a:t>
            </a:r>
            <a:r>
              <a:rPr lang="en-US" b="1" dirty="0"/>
              <a:t>conduct a comprehensive study to evaluate and make recommendations regarding the appropriate level of funding for the department of correction and each sheriff’s department.</a:t>
            </a:r>
            <a:r>
              <a:rPr lang="en-US" dirty="0"/>
              <a:t> </a:t>
            </a:r>
          </a:p>
          <a:p>
            <a:endParaRPr lang="en-US" dirty="0"/>
          </a:p>
        </p:txBody>
      </p:sp>
    </p:spTree>
    <p:extLst>
      <p:ext uri="{BB962C8B-B14F-4D97-AF65-F5344CB8AC3E}">
        <p14:creationId xmlns:p14="http://schemas.microsoft.com/office/powerpoint/2010/main" val="7965015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3684"/>
            <a:ext cx="8229600" cy="1417638"/>
          </a:xfrm>
        </p:spPr>
        <p:txBody>
          <a:bodyPr>
            <a:normAutofit fontScale="90000"/>
          </a:bodyPr>
          <a:lstStyle/>
          <a:p>
            <a:r>
              <a:rPr lang="en-US" dirty="0" smtClean="0"/>
              <a:t>The study shall include, but not be limited to: </a:t>
            </a:r>
            <a:br>
              <a:rPr lang="en-US" dirty="0" smtClean="0"/>
            </a:br>
            <a:endParaRPr lang="en-US" dirty="0"/>
          </a:p>
        </p:txBody>
      </p:sp>
      <p:sp>
        <p:nvSpPr>
          <p:cNvPr id="3" name="Content Placeholder 2"/>
          <p:cNvSpPr>
            <a:spLocks noGrp="1"/>
          </p:cNvSpPr>
          <p:nvPr>
            <p:ph idx="1"/>
          </p:nvPr>
        </p:nvSpPr>
        <p:spPr>
          <a:xfrm>
            <a:off x="457200" y="1082843"/>
            <a:ext cx="8229600" cy="4642268"/>
          </a:xfrm>
        </p:spPr>
        <p:txBody>
          <a:bodyPr>
            <a:normAutofit fontScale="25000" lnSpcReduction="20000"/>
          </a:bodyPr>
          <a:lstStyle/>
          <a:p>
            <a:pPr lvl="0"/>
            <a:r>
              <a:rPr lang="en-US" sz="8000" dirty="0" smtClean="0"/>
              <a:t>a </a:t>
            </a:r>
            <a:r>
              <a:rPr lang="en-US" sz="8000" dirty="0"/>
              <a:t>review of staffing ratios and employee costs in each state prison and house of correction; </a:t>
            </a:r>
          </a:p>
          <a:p>
            <a:pPr lvl="0"/>
            <a:r>
              <a:rPr lang="en-US" sz="8000" dirty="0"/>
              <a:t>an examination of potential ways to increase efficiencies and reduce fixed costs in state prisons and houses of correction; </a:t>
            </a:r>
          </a:p>
          <a:p>
            <a:pPr lvl="0"/>
            <a:r>
              <a:rPr lang="en-US" sz="8000" dirty="0"/>
              <a:t>an analysis of the amount spent by the department of correction and by each sheriff’s department on mental health and substance use disorder services and the appropriate levels of funding necessary to meet the service needs of incarcerated people; </a:t>
            </a:r>
          </a:p>
          <a:p>
            <a:pPr lvl="0"/>
            <a:r>
              <a:rPr lang="en-US" sz="8000" dirty="0"/>
              <a:t>a review of all discretionary programming offered in state prisons and houses of correction, including an analysis of geographical disparities in discretionary programming; </a:t>
            </a:r>
          </a:p>
          <a:p>
            <a:pPr lvl="0"/>
            <a:r>
              <a:rPr lang="en-US" sz="8000" dirty="0"/>
              <a:t>an analysis of chapter 69 of the acts of 2018, its impacts on state prisons and houses of correction and best practices to implement its requirements; </a:t>
            </a:r>
          </a:p>
          <a:p>
            <a:pPr lvl="0"/>
            <a:r>
              <a:rPr lang="en-US" sz="8000" dirty="0"/>
              <a:t>a review of the physical assets, infrastructure, buildings and communications equipment owned by each sheriff’s department and state prison; and </a:t>
            </a:r>
          </a:p>
          <a:p>
            <a:pPr lvl="0"/>
            <a:r>
              <a:rPr lang="en-US" sz="8000" dirty="0"/>
              <a:t>a review of the funding sources for the department of correction and each sheriff’s department, including appropriations from the commonwealth, commissary charges, prison industries, trust fund accounts, </a:t>
            </a:r>
            <a:r>
              <a:rPr lang="en-US" sz="8000" dirty="0" err="1"/>
              <a:t>intermunicipal</a:t>
            </a:r>
            <a:r>
              <a:rPr lang="en-US" sz="8000" dirty="0"/>
              <a:t> agreements, other inmate fees and expenses and other sources of revenue.</a:t>
            </a:r>
          </a:p>
          <a:p>
            <a:endParaRPr lang="en-US" dirty="0"/>
          </a:p>
        </p:txBody>
      </p:sp>
    </p:spTree>
    <p:extLst>
      <p:ext uri="{BB962C8B-B14F-4D97-AF65-F5344CB8AC3E}">
        <p14:creationId xmlns:p14="http://schemas.microsoft.com/office/powerpoint/2010/main" val="2738277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1684"/>
            <a:ext cx="8229600" cy="775954"/>
          </a:xfrm>
        </p:spPr>
        <p:txBody>
          <a:bodyPr>
            <a:noAutofit/>
          </a:bodyPr>
          <a:lstStyle/>
          <a:p>
            <a:r>
              <a:rPr lang="en-US" sz="3600" dirty="0"/>
              <a:t>The study shall include data for each state prison and house of correction on: </a:t>
            </a:r>
            <a:br>
              <a:rPr lang="en-US" sz="3600" dirty="0"/>
            </a:br>
            <a:endParaRPr lang="en-US" sz="3600" dirty="0"/>
          </a:p>
        </p:txBody>
      </p:sp>
      <p:sp>
        <p:nvSpPr>
          <p:cNvPr id="3" name="Content Placeholder 2"/>
          <p:cNvSpPr>
            <a:spLocks noGrp="1"/>
          </p:cNvSpPr>
          <p:nvPr>
            <p:ph idx="1"/>
          </p:nvPr>
        </p:nvSpPr>
        <p:spPr/>
        <p:txBody>
          <a:bodyPr>
            <a:normAutofit fontScale="92500" lnSpcReduction="20000"/>
          </a:bodyPr>
          <a:lstStyle/>
          <a:p>
            <a:pPr lvl="0"/>
            <a:r>
              <a:rPr lang="en-US" dirty="0"/>
              <a:t>inmate population; </a:t>
            </a:r>
          </a:p>
          <a:p>
            <a:pPr lvl="0"/>
            <a:r>
              <a:rPr lang="en-US" dirty="0"/>
              <a:t>costs per inmate, as defined by the commission; </a:t>
            </a:r>
          </a:p>
          <a:p>
            <a:pPr lvl="0"/>
            <a:r>
              <a:rPr lang="en-US" dirty="0"/>
              <a:t>health care expenses; </a:t>
            </a:r>
          </a:p>
          <a:p>
            <a:pPr lvl="0"/>
            <a:r>
              <a:rPr lang="en-US" dirty="0"/>
              <a:t>payroll expenses, including payroll spending on care and custody personnel; and </a:t>
            </a:r>
          </a:p>
          <a:p>
            <a:pPr lvl="0"/>
            <a:r>
              <a:rPr lang="en-US" dirty="0"/>
              <a:t>expenses on programming for recidivism reduction, including case management, reentry support, behavioral health counseling, education and vocational or workforce development programs. </a:t>
            </a:r>
          </a:p>
          <a:p>
            <a:endParaRPr lang="en-US" dirty="0"/>
          </a:p>
        </p:txBody>
      </p:sp>
    </p:spTree>
    <p:extLst>
      <p:ext uri="{BB962C8B-B14F-4D97-AF65-F5344CB8AC3E}">
        <p14:creationId xmlns:p14="http://schemas.microsoft.com/office/powerpoint/2010/main" val="36769595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Requirements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a:t>The report shall include data for the previous 5 fiscal years, the current fiscal year, and projected data for fiscal year 2021 and fiscal year 2022.</a:t>
            </a:r>
          </a:p>
          <a:p>
            <a:r>
              <a:rPr lang="en-US" dirty="0"/>
              <a:t>The commission shall compare existing funding levels and expenses at each state prison and house of correction and include a recommendation for an appropriate level or allocation of funding. </a:t>
            </a:r>
            <a:endParaRPr lang="en-US" dirty="0" smtClean="0"/>
          </a:p>
          <a:p>
            <a:r>
              <a:rPr lang="en-US" dirty="0"/>
              <a:t>The commission shall recommend targeted solutions for each state prison and house of correction to reduce spending if actual spending is above the recommended level. </a:t>
            </a:r>
          </a:p>
          <a:p>
            <a:endParaRPr lang="en-US" dirty="0"/>
          </a:p>
          <a:p>
            <a:endParaRPr lang="en-US" dirty="0"/>
          </a:p>
        </p:txBody>
      </p:sp>
    </p:spTree>
    <p:extLst>
      <p:ext uri="{BB962C8B-B14F-4D97-AF65-F5344CB8AC3E}">
        <p14:creationId xmlns:p14="http://schemas.microsoft.com/office/powerpoint/2010/main" val="4514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2400" dirty="0"/>
              <a:t>The commission shall also review the feasibility and advisability of establishing distinct line items for the department of correction and each sheriff’s department to identify funding specifically designated for: </a:t>
            </a:r>
            <a:br>
              <a:rPr lang="en-US" sz="2400" dirty="0"/>
            </a:br>
            <a:endParaRPr lang="en-US" sz="2400" dirty="0"/>
          </a:p>
        </p:txBody>
      </p:sp>
      <p:sp>
        <p:nvSpPr>
          <p:cNvPr id="3" name="Content Placeholder 2"/>
          <p:cNvSpPr>
            <a:spLocks noGrp="1"/>
          </p:cNvSpPr>
          <p:nvPr>
            <p:ph idx="1"/>
          </p:nvPr>
        </p:nvSpPr>
        <p:spPr/>
        <p:txBody>
          <a:bodyPr/>
          <a:lstStyle/>
          <a:p>
            <a:pPr lvl="0"/>
            <a:r>
              <a:rPr lang="en-US" dirty="0"/>
              <a:t>fixed costs and payroll spending on care and custody personnel; </a:t>
            </a:r>
          </a:p>
          <a:p>
            <a:pPr lvl="0"/>
            <a:r>
              <a:rPr lang="en-US" dirty="0"/>
              <a:t>recidivism reduction programming; and </a:t>
            </a:r>
          </a:p>
          <a:p>
            <a:pPr lvl="0"/>
            <a:r>
              <a:rPr lang="en-US" dirty="0"/>
              <a:t>any other separate categories as may be identified by the commission.</a:t>
            </a:r>
          </a:p>
          <a:p>
            <a:endParaRPr lang="en-US" dirty="0"/>
          </a:p>
        </p:txBody>
      </p:sp>
    </p:spTree>
    <p:extLst>
      <p:ext uri="{BB962C8B-B14F-4D97-AF65-F5344CB8AC3E}">
        <p14:creationId xmlns:p14="http://schemas.microsoft.com/office/powerpoint/2010/main" val="20028926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Funding Formula</a:t>
            </a:r>
            <a:endParaRPr lang="en-US" dirty="0"/>
          </a:p>
        </p:txBody>
      </p:sp>
      <p:sp>
        <p:nvSpPr>
          <p:cNvPr id="3" name="Content Placeholder 2"/>
          <p:cNvSpPr>
            <a:spLocks noGrp="1"/>
          </p:cNvSpPr>
          <p:nvPr>
            <p:ph idx="1"/>
          </p:nvPr>
        </p:nvSpPr>
        <p:spPr/>
        <p:txBody>
          <a:bodyPr>
            <a:normAutofit fontScale="92500" lnSpcReduction="20000"/>
          </a:bodyPr>
          <a:lstStyle/>
          <a:p>
            <a:r>
              <a:rPr lang="en-US" dirty="0"/>
              <a:t>The commission shall propose a funding formula for the department of correction and each sheriff’s department based, in part, on the number of people in their custody and control and the utilization of best practices in recidivism reduction to safely reduce the population of incarcerated people. The proposed funding formula shall, to the extent possible, increase the percentage of spending on evidence-based recidivism reduction programming and reduce or mitigate projected spending increases.</a:t>
            </a:r>
          </a:p>
          <a:p>
            <a:endParaRPr lang="en-US" dirty="0"/>
          </a:p>
        </p:txBody>
      </p:sp>
    </p:spTree>
    <p:extLst>
      <p:ext uri="{BB962C8B-B14F-4D97-AF65-F5344CB8AC3E}">
        <p14:creationId xmlns:p14="http://schemas.microsoft.com/office/powerpoint/2010/main" val="2988111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Access</a:t>
            </a:r>
            <a:endParaRPr lang="en-US" dirty="0"/>
          </a:p>
        </p:txBody>
      </p:sp>
      <p:sp>
        <p:nvSpPr>
          <p:cNvPr id="3" name="Content Placeholder 2"/>
          <p:cNvSpPr>
            <a:spLocks noGrp="1"/>
          </p:cNvSpPr>
          <p:nvPr>
            <p:ph idx="1"/>
          </p:nvPr>
        </p:nvSpPr>
        <p:spPr/>
        <p:txBody>
          <a:bodyPr>
            <a:normAutofit fontScale="62500" lnSpcReduction="20000"/>
          </a:bodyPr>
          <a:lstStyle/>
          <a:p>
            <a:r>
              <a:rPr lang="en-US" dirty="0"/>
              <a:t>The commission shall have access to data, documents and information necessary for the performance of the commission’s duties under this section. The commission may request, and the department of correction and each sheriff’s department shall provide, any such data, documents or information; provided, however, that nonpublic information shall be provided in an aggregate and de-identified form; provided, further, that nonpublic information relating to a matter that is or may be the subject of litigation shall not be disseminated to any other person or entity, and it shall not be admitted as evidence in any administrative or court proceeding against the department of correction or against any sheriff or sheriff’s department in which a member of the commission is a party to the proceeding; provided further, that members of the commission who are not currently state employees shall be considered special state employees for the purposes of chapter 268A of the General Laws; and provided further, that the commission, in collaboration with the department of correction and each sheriff’s department, shall adopt policies and procedures to ensure the confidentiality of personal information.</a:t>
            </a:r>
          </a:p>
          <a:p>
            <a:endParaRPr lang="en-US" dirty="0"/>
          </a:p>
        </p:txBody>
      </p:sp>
    </p:spTree>
    <p:extLst>
      <p:ext uri="{BB962C8B-B14F-4D97-AF65-F5344CB8AC3E}">
        <p14:creationId xmlns:p14="http://schemas.microsoft.com/office/powerpoint/2010/main" val="54352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Reporting Deadline</a:t>
            </a:r>
            <a:endParaRPr lang="en-US" dirty="0"/>
          </a:p>
        </p:txBody>
      </p:sp>
      <p:sp>
        <p:nvSpPr>
          <p:cNvPr id="3" name="Content Placeholder 2"/>
          <p:cNvSpPr>
            <a:spLocks noGrp="1"/>
          </p:cNvSpPr>
          <p:nvPr>
            <p:ph idx="1"/>
          </p:nvPr>
        </p:nvSpPr>
        <p:spPr/>
        <p:txBody>
          <a:bodyPr/>
          <a:lstStyle/>
          <a:p>
            <a:r>
              <a:rPr lang="en-US" dirty="0"/>
              <a:t>The commission shall submit a written report of its findings, including legislative and budgetary recommendations, with the clerks of the senate and house of representatives, the senate and house committees on ways and means and the joint committee on public safety and homeland security not later than </a:t>
            </a:r>
            <a:r>
              <a:rPr lang="en-US" b="1" dirty="0"/>
              <a:t>September 1, 2021.</a:t>
            </a:r>
          </a:p>
          <a:p>
            <a:endParaRPr lang="en-US" dirty="0"/>
          </a:p>
        </p:txBody>
      </p:sp>
    </p:spTree>
    <p:extLst>
      <p:ext uri="{BB962C8B-B14F-4D97-AF65-F5344CB8AC3E}">
        <p14:creationId xmlns:p14="http://schemas.microsoft.com/office/powerpoint/2010/main" val="24146368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19</TotalTime>
  <Words>820</Words>
  <Application>Microsoft Macintosh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Elements of Charge of Commission</vt:lpstr>
      <vt:lpstr>Charge of Commission</vt:lpstr>
      <vt:lpstr>The study shall include, but not be limited to:  </vt:lpstr>
      <vt:lpstr>The study shall include data for each state prison and house of correction on:  </vt:lpstr>
      <vt:lpstr>Additional Requirements</vt:lpstr>
      <vt:lpstr>The commission shall also review the feasibility and advisability of establishing distinct line items for the department of correction and each sheriff’s department to identify funding specifically designated for:  </vt:lpstr>
      <vt:lpstr>Funding Formula</vt:lpstr>
      <vt:lpstr>Data Access</vt:lpstr>
      <vt:lpstr>New Reporting Deadline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Elements of Charge of Commission</dc:title>
  <dc:creator>Anne Landry</dc:creator>
  <cp:lastModifiedBy>Anne Landry</cp:lastModifiedBy>
  <cp:revision>2</cp:revision>
  <dcterms:created xsi:type="dcterms:W3CDTF">2020-09-11T16:12:31Z</dcterms:created>
  <dcterms:modified xsi:type="dcterms:W3CDTF">2020-09-11T16:32:16Z</dcterms:modified>
</cp:coreProperties>
</file>